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3416"/>
  </p:normalViewPr>
  <p:slideViewPr>
    <p:cSldViewPr snapToGrid="0">
      <p:cViewPr varScale="1">
        <p:scale>
          <a:sx n="118" d="100"/>
          <a:sy n="118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8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6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7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9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5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10/16/22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96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37181-DD71-C5BB-A381-9D3A230D3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676656"/>
            <a:ext cx="9921835" cy="3063240"/>
          </a:xfrm>
        </p:spPr>
        <p:txBody>
          <a:bodyPr>
            <a:noAutofit/>
          </a:bodyPr>
          <a:lstStyle/>
          <a:p>
            <a:pPr algn="ctr"/>
            <a:r>
              <a:rPr lang="en-US" sz="10300" dirty="0"/>
              <a:t>Block/Charge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A0A9D-5794-7010-9FE9-08EA71A8E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6949" y="4018611"/>
            <a:ext cx="3883233" cy="1064028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dirty="0"/>
              <a:t>	Tim Loughnane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D9E15-AC1F-6F19-F9AD-ABC755FC7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r="2783"/>
          <a:stretch/>
        </p:blipFill>
        <p:spPr>
          <a:xfrm>
            <a:off x="9809018" y="10"/>
            <a:ext cx="2382981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965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-Charge call - Airborne shooter play.mp4">
            <a:hlinkClick r:id="" action="ppaction://media"/>
            <a:extLst>
              <a:ext uri="{FF2B5EF4-FFF2-40B4-BE49-F238E27FC236}">
                <a16:creationId xmlns:a16="http://schemas.microsoft.com/office/drawing/2014/main" id="{45DD2692-81B1-FD42-F77E-BA6BB1E426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57" y="119744"/>
            <a:ext cx="11985172" cy="6738256"/>
          </a:xfrm>
        </p:spPr>
      </p:pic>
    </p:spTree>
    <p:extLst>
      <p:ext uri="{BB962C8B-B14F-4D97-AF65-F5344CB8AC3E}">
        <p14:creationId xmlns:p14="http://schemas.microsoft.com/office/powerpoint/2010/main" val="6930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, Charge or No Call - Basketball Referees You Make The Call.mp4">
            <a:hlinkClick r:id="" action="ppaction://media"/>
            <a:extLst>
              <a:ext uri="{FF2B5EF4-FFF2-40B4-BE49-F238E27FC236}">
                <a16:creationId xmlns:a16="http://schemas.microsoft.com/office/drawing/2014/main" id="{2CE7DCB7-8C2A-C598-F4BF-7D4B5421AF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1" y="87086"/>
            <a:ext cx="12017829" cy="6651171"/>
          </a:xfrm>
        </p:spPr>
      </p:pic>
    </p:spTree>
    <p:extLst>
      <p:ext uri="{BB962C8B-B14F-4D97-AF65-F5344CB8AC3E}">
        <p14:creationId xmlns:p14="http://schemas.microsoft.com/office/powerpoint/2010/main" val="71086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ransition Block Charge Call - Was the call correct.mp4">
            <a:hlinkClick r:id="" action="ppaction://media"/>
            <a:extLst>
              <a:ext uri="{FF2B5EF4-FFF2-40B4-BE49-F238E27FC236}">
                <a16:creationId xmlns:a16="http://schemas.microsoft.com/office/drawing/2014/main" id="{CF9D73DA-F809-30BB-B8BA-0BB6E0A434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1" y="130630"/>
            <a:ext cx="11996057" cy="6640284"/>
          </a:xfrm>
        </p:spPr>
      </p:pic>
    </p:spTree>
    <p:extLst>
      <p:ext uri="{BB962C8B-B14F-4D97-AF65-F5344CB8AC3E}">
        <p14:creationId xmlns:p14="http://schemas.microsoft.com/office/powerpoint/2010/main" val="4985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6B75-77BB-8CDD-661D-31685F7BB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Rule 4-23 Article 2 - 5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0B357-E11F-2815-D2F5-D18499FA79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 2  To obtain an initial legal guarding position: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A) The guard shall have both feet touching the playing court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B) The front of the guard’s torso shall be facing the opponent</a:t>
            </a:r>
          </a:p>
        </p:txBody>
      </p:sp>
    </p:spTree>
    <p:extLst>
      <p:ext uri="{BB962C8B-B14F-4D97-AF65-F5344CB8AC3E}">
        <p14:creationId xmlns:p14="http://schemas.microsoft.com/office/powerpoint/2010/main" val="221920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7BEC-F101-B037-6E44-E9CCAE66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4-23 Article 2 - 5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72CBD-68D8-EFC6-4289-F645A4E5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Art 3 After the initial legal guarding position is obtained:</a:t>
            </a:r>
          </a:p>
          <a:p>
            <a:r>
              <a:rPr lang="en-US" dirty="0"/>
              <a:t>The guard may have one or both feet on the playing court or be airborne, provided the guard has inbound status</a:t>
            </a:r>
          </a:p>
          <a:p>
            <a:r>
              <a:rPr lang="en-US" dirty="0"/>
              <a:t>The guard is not required to continue facing the opponent</a:t>
            </a:r>
          </a:p>
          <a:p>
            <a:r>
              <a:rPr lang="en-US" dirty="0"/>
              <a:t>The guard may move laterally or obliquely to maintain position provided it is not toward the opponent when the contact occurs</a:t>
            </a:r>
          </a:p>
          <a:p>
            <a:r>
              <a:rPr lang="en-US" dirty="0"/>
              <a:t>The guard may raise hands or jump within the guard’s own vertical plane</a:t>
            </a:r>
          </a:p>
          <a:p>
            <a:r>
              <a:rPr lang="en-US" dirty="0"/>
              <a:t>The guard may turn or duck to absorb the shock of imminent contact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4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7BEC-F101-B037-6E44-E9CCAE66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4-23 Article 2 - 5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72CBD-68D8-EFC6-4289-F645A4E5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Art 4 Guarding an opponent with the ball or a stationary opponent without the ball:</a:t>
            </a:r>
          </a:p>
          <a:p>
            <a:r>
              <a:rPr lang="en-US" dirty="0"/>
              <a:t>No time or distance is required to obtain an initial legal position</a:t>
            </a:r>
          </a:p>
          <a:p>
            <a:r>
              <a:rPr lang="en-US" dirty="0"/>
              <a:t>If the opponent with the ball is airborne, the guard shall have obtained legal position before the opponent left the floor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0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7BEC-F101-B037-6E44-E9CCAE66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4-23 Article 2 - 5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72CBD-68D8-EFC6-4289-F645A4E5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Art 5 Guarding a moving opponent without the ball</a:t>
            </a:r>
          </a:p>
          <a:p>
            <a:r>
              <a:rPr lang="en-US" dirty="0"/>
              <a:t>Time and distance are factors required to obtain an initial legal position</a:t>
            </a:r>
          </a:p>
          <a:p>
            <a:r>
              <a:rPr lang="en-US" dirty="0"/>
              <a:t>The guard shall give the opponent the time and/or distance to avoid contact</a:t>
            </a:r>
          </a:p>
          <a:p>
            <a:r>
              <a:rPr lang="en-US" dirty="0"/>
              <a:t>The distance need not be more than two strides</a:t>
            </a:r>
          </a:p>
          <a:p>
            <a:r>
              <a:rPr lang="en-US" dirty="0"/>
              <a:t>If the opponent is airborne, the guard shall have obtained legal position before the opponent left the floor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08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 Block Charge Calls.mp4">
            <a:hlinkClick r:id="" action="ppaction://media"/>
            <a:extLst>
              <a:ext uri="{FF2B5EF4-FFF2-40B4-BE49-F238E27FC236}">
                <a16:creationId xmlns:a16="http://schemas.microsoft.com/office/drawing/2014/main" id="{2A7D9C94-CCFD-34C8-872A-817E3CA297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19743"/>
            <a:ext cx="12115800" cy="6640286"/>
          </a:xfrm>
        </p:spPr>
      </p:pic>
    </p:spTree>
    <p:extLst>
      <p:ext uri="{BB962C8B-B14F-4D97-AF65-F5344CB8AC3E}">
        <p14:creationId xmlns:p14="http://schemas.microsoft.com/office/powerpoint/2010/main" val="39061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-Charge or nothing Did the official get this play right.mp4">
            <a:hlinkClick r:id="" action="ppaction://media"/>
            <a:extLst>
              <a:ext uri="{FF2B5EF4-FFF2-40B4-BE49-F238E27FC236}">
                <a16:creationId xmlns:a16="http://schemas.microsoft.com/office/drawing/2014/main" id="{7DB94344-78E2-E6A0-EDDC-E1177FA570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7972"/>
            <a:ext cx="12115800" cy="6683828"/>
          </a:xfrm>
        </p:spPr>
      </p:pic>
    </p:spTree>
    <p:extLst>
      <p:ext uri="{BB962C8B-B14F-4D97-AF65-F5344CB8AC3E}">
        <p14:creationId xmlns:p14="http://schemas.microsoft.com/office/powerpoint/2010/main" val="21738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-Charge call that Jay Bilas loved..mp4">
            <a:hlinkClick r:id="" action="ppaction://media"/>
            <a:extLst>
              <a:ext uri="{FF2B5EF4-FFF2-40B4-BE49-F238E27FC236}">
                <a16:creationId xmlns:a16="http://schemas.microsoft.com/office/drawing/2014/main" id="{7EDAF8CF-C77F-4D49-E4C8-9240CEE44D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1" y="97971"/>
            <a:ext cx="12094029" cy="6629399"/>
          </a:xfrm>
        </p:spPr>
      </p:pic>
    </p:spTree>
    <p:extLst>
      <p:ext uri="{BB962C8B-B14F-4D97-AF65-F5344CB8AC3E}">
        <p14:creationId xmlns:p14="http://schemas.microsoft.com/office/powerpoint/2010/main" val="289246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 or Charge - Basketball Referees You Make The Call.mp4">
            <a:hlinkClick r:id="" action="ppaction://media"/>
            <a:extLst>
              <a:ext uri="{FF2B5EF4-FFF2-40B4-BE49-F238E27FC236}">
                <a16:creationId xmlns:a16="http://schemas.microsoft.com/office/drawing/2014/main" id="{58F44229-D45A-57CF-ED0B-5489733CFF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630"/>
            <a:ext cx="12192000" cy="6651170"/>
          </a:xfrm>
        </p:spPr>
      </p:pic>
    </p:spTree>
    <p:extLst>
      <p:ext uri="{BB962C8B-B14F-4D97-AF65-F5344CB8AC3E}">
        <p14:creationId xmlns:p14="http://schemas.microsoft.com/office/powerpoint/2010/main" val="383342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ic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270</Words>
  <Application>Microsoft Macintosh PowerPoint</Application>
  <PresentationFormat>Widescreen</PresentationFormat>
  <Paragraphs>28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Nova</vt:lpstr>
      <vt:lpstr>TropicVTI</vt:lpstr>
      <vt:lpstr>Block/Charge </vt:lpstr>
      <vt:lpstr>Rule 4-23 Article 2 - 5</vt:lpstr>
      <vt:lpstr>Rule 4-23 Article 2 - 5</vt:lpstr>
      <vt:lpstr>Rule 4-23 Article 2 - 5</vt:lpstr>
      <vt:lpstr>Rule 4-23 Article 2 - 5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Block/Charge </dc:title>
  <dc:creator>Tim Loughnane</dc:creator>
  <cp:lastModifiedBy>Tim Loughnane</cp:lastModifiedBy>
  <cp:revision>1</cp:revision>
  <dcterms:created xsi:type="dcterms:W3CDTF">2022-10-16T20:54:11Z</dcterms:created>
  <dcterms:modified xsi:type="dcterms:W3CDTF">2022-10-16T23:06:40Z</dcterms:modified>
</cp:coreProperties>
</file>